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41" r:id="rId2"/>
    <p:sldId id="516" r:id="rId3"/>
    <p:sldId id="342" r:id="rId4"/>
    <p:sldId id="257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25" r:id="rId14"/>
    <p:sldId id="512" r:id="rId1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  <a:srgbClr val="FF0000"/>
    <a:srgbClr val="FFFFFF"/>
    <a:srgbClr val="E1D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0" d="100"/>
          <a:sy n="140" d="100"/>
        </p:scale>
        <p:origin x="-120" y="-360"/>
      </p:cViewPr>
      <p:guideLst>
        <p:guide orient="horz" pos="1597"/>
        <p:guide pos="2538"/>
      </p:guideLst>
    </p:cSldViewPr>
  </p:slideViewPr>
  <p:outlineViewPr>
    <p:cViewPr>
      <p:scale>
        <a:sx n="33" d="100"/>
        <a:sy n="33" d="100"/>
      </p:scale>
      <p:origin x="0" y="2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E87875E-BE80-9745-B369-4F4A7AB5E016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4961A077-CBFC-8247-8C5F-B9A3C2BF5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73D7B332-3177-764B-A596-DBF05F42396E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3969550-FBCF-404B-9FAA-7B1DCDF2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2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A35BC24-D481-3E4E-87EB-03E08E404FBF}" type="slidenum">
              <a:rPr lang="en-US" sz="1300">
                <a:latin typeface="Calibri" charset="0"/>
              </a:rPr>
              <a:pPr eaLnBrk="1" hangingPunct="1"/>
              <a:t>5</a:t>
            </a:fld>
            <a:endParaRPr lang="en-US" sz="1300">
              <a:latin typeface="Calibri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1758CF9-5807-8248-9D3D-E297C55461D4}" type="slidenum">
              <a:rPr lang="en-US" sz="1300">
                <a:latin typeface="Calibri" charset="0"/>
              </a:rPr>
              <a:pPr eaLnBrk="1" hangingPunct="1"/>
              <a:t>6</a:t>
            </a:fld>
            <a:endParaRPr lang="en-US" sz="1300">
              <a:latin typeface="Calibri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>
                <a:latin typeface="Calibri" charset="0"/>
                <a:ea typeface="ＭＳ Ｐゴシック" charset="0"/>
                <a:cs typeface="ＭＳ Ｐゴシック" charset="0"/>
              </a:rPr>
              <a:t>Consequtive basepairs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DF4BBA-550F-B14D-9056-5F008541DBF8}" type="slidenum">
              <a:rPr lang="en-US" sz="1300">
                <a:latin typeface="Calibri" charset="0"/>
              </a:rPr>
              <a:pPr eaLnBrk="1" hangingPunct="1"/>
              <a:t>7</a:t>
            </a:fld>
            <a:endParaRPr lang="en-US" sz="1300">
              <a:latin typeface="Calibri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>
                <a:latin typeface="Calibri" charset="0"/>
                <a:ea typeface="ＭＳ Ｐゴシック" charset="0"/>
                <a:cs typeface="ＭＳ Ｐゴシック" charset="0"/>
              </a:rPr>
              <a:t>Consequtive basepairs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C407D49-CE09-FF42-8A27-F71FEB2F9CCB}" type="slidenum">
              <a:rPr lang="en-US" sz="1300">
                <a:latin typeface="Calibri" charset="0"/>
              </a:rPr>
              <a:pPr eaLnBrk="1" hangingPunct="1"/>
              <a:t>8</a:t>
            </a:fld>
            <a:endParaRPr lang="en-US" sz="1300">
              <a:latin typeface="Calibri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57BF14C-B391-D343-9D96-B77D9EBD185F}" type="slidenum">
              <a:rPr lang="en-US" sz="1300">
                <a:latin typeface="Calibri" charset="0"/>
              </a:rPr>
              <a:pPr eaLnBrk="1" hangingPunct="1"/>
              <a:t>9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BCF8106-5EF8-BF4B-B46B-805FE806D34D}" type="slidenum">
              <a:rPr lang="en-US" sz="1300">
                <a:latin typeface="Calibri" charset="0"/>
              </a:rPr>
              <a:pPr eaLnBrk="1" hangingPunct="1"/>
              <a:t>10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14D0B7-6444-3B4F-B6D9-1161969E1B4F}" type="slidenum">
              <a:rPr lang="en-US" sz="1300">
                <a:latin typeface="Calibri" charset="0"/>
              </a:rPr>
              <a:pPr eaLnBrk="1" hangingPunct="1"/>
              <a:t>11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C34CE4-4685-5149-89F2-9FD0582F0AB7}" type="slidenum">
              <a:rPr lang="en-US" sz="1300">
                <a:latin typeface="Calibri" charset="0"/>
              </a:rPr>
              <a:pPr eaLnBrk="1" hangingPunct="1"/>
              <a:t>12</a:t>
            </a:fld>
            <a:endParaRPr lang="en-US" sz="13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290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724400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2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>
            <a:lvl1pPr>
              <a:defRPr sz="4000" b="1"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0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6200" y="6429375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charset="0"/>
                <a:cs typeface="Calibri" charset="0"/>
              </a:rPr>
              <a:t>RNA sequencing and analysis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705600" y="6396038"/>
            <a:ext cx="2362200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b="1" smtClean="0">
                <a:cs typeface="Arial" charset="0"/>
              </a:rPr>
              <a:t>bio</a:t>
            </a:r>
            <a:r>
              <a:rPr lang="en-US" smtClean="0">
                <a:cs typeface="Arial" charset="0"/>
              </a:rPr>
              <a:t>informatics</a:t>
            </a:r>
            <a:r>
              <a:rPr lang="en-US" sz="1400" smtClean="0">
                <a:cs typeface="Arial" charset="0"/>
              </a:rPr>
              <a:t>.ca</a:t>
            </a:r>
            <a:endParaRPr lang="en-US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>
            <a:lvl1pPr>
              <a:defRPr sz="2800">
                <a:latin typeface="Calibri"/>
                <a:cs typeface="Calibri"/>
              </a:defRPr>
            </a:lvl1pPr>
            <a:lvl2pPr>
              <a:defRPr sz="2400">
                <a:latin typeface="Calibri"/>
                <a:cs typeface="Calibri"/>
              </a:defRPr>
            </a:lvl2pPr>
            <a:lvl3pPr>
              <a:defRPr sz="2000">
                <a:latin typeface="Calibri"/>
                <a:cs typeface="Calibri"/>
              </a:defRPr>
            </a:lvl3pPr>
            <a:lvl4pPr>
              <a:defRPr sz="1800">
                <a:latin typeface="Calibri"/>
                <a:cs typeface="Calibri"/>
              </a:defRPr>
            </a:lvl4pPr>
            <a:lvl5pPr>
              <a:defRPr sz="1800">
                <a:latin typeface="Calibri"/>
                <a:cs typeface="Calibri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5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FECFAEAF-3726-E641-9B5B-3F8EA05B09A3}" type="datetime1">
              <a:rPr lang="en-US"/>
              <a:pPr>
                <a:defRPr/>
              </a:pPr>
              <a:t>3/7/15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Segoe UI" charset="0"/>
              </a:defRPr>
            </a:lvl1pPr>
          </a:lstStyle>
          <a:p>
            <a:pPr>
              <a:defRPr/>
            </a:pPr>
            <a:fld id="{18C1412E-69E1-864D-A0DF-94DDC7C80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itchFamily="34" charset="0"/>
          <a:ea typeface="ＭＳ Ｐゴシック" pitchFamily="-28" charset="-128"/>
          <a:cs typeface="ＭＳ Ｐゴシック" pitchFamily="-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Calibri"/>
          <a:ea typeface="ＭＳ Ｐゴシック" pitchFamily="-28" charset="-128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pbio.mit.edu/cummeRbund/" TargetMode="External"/><Relationship Id="rId4" Type="http://schemas.openxmlformats.org/officeDocument/2006/relationships/hyperlink" Target="http://compbio.mit.edu/cummeRbund/manual_2_0.html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cran.r-project.or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hyperlink" Target="https://tools.lifetechnologies.com/content/sfs/manuals/cms_086340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59614" y="2845296"/>
            <a:ext cx="7772400" cy="1447800"/>
          </a:xfrm>
        </p:spPr>
        <p:txBody>
          <a:bodyPr/>
          <a:lstStyle/>
          <a:p>
            <a:pPr eaLnBrk="1" hangingPunct="1"/>
            <a:r>
              <a:rPr lang="en-US" b="0" dirty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Canadian Bioinformatics Workshops</a:t>
            </a:r>
          </a:p>
        </p:txBody>
      </p:sp>
      <p:pic>
        <p:nvPicPr>
          <p:cNvPr id="8" name="Picture 7" descr="bioinformatics.ca-logo-white-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2480338" cy="10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15616" y="4166071"/>
            <a:ext cx="67786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www.bioinformatics.ca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45224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13176"/>
            <a:ext cx="2224796" cy="148319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50839" y="3277344"/>
            <a:ext cx="777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Calibri" charset="0"/>
                <a:ea typeface="ＭＳ Ｐゴシック" pitchFamily="-28" charset="-128"/>
                <a:cs typeface="ＭＳ Ｐゴシック" pitchFamily="-28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itchFamily="34" charset="0"/>
                <a:ea typeface="ＭＳ Ｐゴシック" pitchFamily="-28" charset="-128"/>
                <a:cs typeface="ＭＳ Ｐゴシック" pitchFamily="-28" charset="-128"/>
              </a:defRPr>
            </a:lvl9pPr>
          </a:lstStyle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Cold Spring Harbor Laboratory</a:t>
            </a:r>
          </a:p>
          <a:p>
            <a:pPr eaLnBrk="1" hangingPunct="1"/>
            <a:r>
              <a:rPr lang="en-US" sz="2800" b="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&amp;</a:t>
            </a:r>
            <a:endParaRPr lang="en-US" sz="2800" b="0" dirty="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600" b="0" dirty="0" smtClean="0">
                <a:solidFill>
                  <a:srgbClr val="CA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New York Genome Center</a:t>
            </a:r>
            <a:endParaRPr lang="en-US" sz="3600" b="0" dirty="0">
              <a:solidFill>
                <a:srgbClr val="CA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1802" y="2780928"/>
            <a:ext cx="67786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 collaboration with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8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06D23BA9-5070-0648-A3DA-E6039966856F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242" name="Date Placeholder 2"/>
          <p:cNvSpPr txBox="1">
            <a:spLocks noGrp="1"/>
          </p:cNvSpPr>
          <p:nvPr/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Module #: Title of Module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0244" name="Content Placeholder 9" descr="Picture 1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73025"/>
            <a:ext cx="6858000" cy="6734175"/>
          </a:xfrm>
        </p:spPr>
      </p:pic>
      <p:sp>
        <p:nvSpPr>
          <p:cNvPr id="10245" name="Slide Number Placeholder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endParaRPr lang="en-US" sz="12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2514600"/>
            <a:ext cx="6172200" cy="43434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11266" name="Title 1"/>
          <p:cNvSpPr txBox="1">
            <a:spLocks/>
          </p:cNvSpPr>
          <p:nvPr/>
        </p:nvSpPr>
        <p:spPr bwMode="auto">
          <a:xfrm>
            <a:off x="60325" y="365125"/>
            <a:ext cx="601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>Module </a:t>
            </a:r>
            <a:r>
              <a:rPr lang="en-US" sz="2000" dirty="0" smtClean="0">
                <a:solidFill>
                  <a:schemeClr val="bg1"/>
                </a:solidFill>
                <a:latin typeface="Calibri" charset="0"/>
                <a:cs typeface="Segoe UI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</a:br>
            <a:r>
              <a:rPr lang="en-US" sz="2000" dirty="0">
                <a:solidFill>
                  <a:schemeClr val="bg1"/>
                </a:solidFill>
                <a:latin typeface="Calibri" charset="0"/>
                <a:cs typeface="Segoe UI" charset="0"/>
              </a:rPr>
              <a:t>Expression and Differential Expression (tutorial)</a:t>
            </a:r>
            <a:endParaRPr lang="en-US" sz="1800" b="1" dirty="0">
              <a:solidFill>
                <a:schemeClr val="bg1"/>
              </a:solidFill>
              <a:latin typeface="Calibri" charset="0"/>
              <a:cs typeface="Segoe UI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71600" y="1412776"/>
            <a:ext cx="5181599" cy="936104"/>
          </a:xfrm>
          <a:prstGeom prst="rect">
            <a:avLst/>
          </a:prstGeom>
        </p:spPr>
        <p:txBody>
          <a:bodyPr anchor="ctr"/>
          <a:lstStyle>
            <a:lvl1pPr algn="r">
              <a:defRPr sz="3200" baseline="0">
                <a:solidFill>
                  <a:schemeClr val="bg1"/>
                </a:solidFill>
                <a:latin typeface="Adobe Jenson Pro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latin typeface="Calibri"/>
                <a:cs typeface="Calibri"/>
              </a:rPr>
              <a:t>Malachi </a:t>
            </a:r>
            <a:r>
              <a:rPr lang="en-US" sz="1600" dirty="0" smtClean="0">
                <a:latin typeface="Calibri"/>
                <a:cs typeface="Calibri"/>
              </a:rPr>
              <a:t>Griffith &amp; </a:t>
            </a:r>
            <a:r>
              <a:rPr lang="en-US" sz="1600" dirty="0">
                <a:latin typeface="Calibri"/>
                <a:cs typeface="Calibri"/>
              </a:rPr>
              <a:t>Obi Griffith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j-ea"/>
                <a:cs typeface="Calibri"/>
              </a:rPr>
              <a:t>High-throughput Biology: From Sequence to Networks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400" dirty="0" smtClean="0">
                <a:ln w="1270">
                  <a:solidFill>
                    <a:schemeClr val="tx1">
                      <a:alpha val="38000"/>
                    </a:schemeClr>
                  </a:solidFill>
                </a:ln>
                <a:latin typeface="Calibri"/>
                <a:ea typeface="+mn-ea"/>
                <a:cs typeface="Calibri"/>
              </a:rPr>
              <a:t>April 27-May 3, 2015</a:t>
            </a:r>
          </a:p>
        </p:txBody>
      </p:sp>
      <p:pic>
        <p:nvPicPr>
          <p:cNvPr id="4" name="Picture 3" descr="bioinformatics-c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08920"/>
            <a:ext cx="2339752" cy="1005487"/>
          </a:xfrm>
          <a:prstGeom prst="rect">
            <a:avLst/>
          </a:prstGeom>
        </p:spPr>
      </p:pic>
      <p:pic>
        <p:nvPicPr>
          <p:cNvPr id="9" name="Picture 8" descr="CSHL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215061"/>
            <a:ext cx="2458204" cy="942131"/>
          </a:xfrm>
          <a:prstGeom prst="rect">
            <a:avLst/>
          </a:prstGeom>
          <a:noFill/>
        </p:spPr>
      </p:pic>
      <p:pic>
        <p:nvPicPr>
          <p:cNvPr id="10" name="Picture 9" descr="NYGC_logo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88" y="5288114"/>
            <a:ext cx="2224796" cy="1483197"/>
          </a:xfrm>
          <a:prstGeom prst="rect">
            <a:avLst/>
          </a:prstGeom>
        </p:spPr>
      </p:pic>
      <p:pic>
        <p:nvPicPr>
          <p:cNvPr id="8" name="Picture 1" descr="RNA-Seq-alignm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42481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>
                <a:latin typeface="Calibri" charset="0"/>
                <a:ea typeface="ＭＳ Ｐゴシック" charset="0"/>
                <a:cs typeface="ＭＳ Ｐゴシック" charset="0"/>
              </a:rPr>
              <a:t>Learning Objectives of Tutorial</a:t>
            </a:r>
          </a:p>
        </p:txBody>
      </p:sp>
      <p:sp>
        <p:nvSpPr>
          <p:cNvPr id="15362" name="Content Placeholder 6"/>
          <p:cNvSpPr>
            <a:spLocks noGrp="1"/>
          </p:cNvSpPr>
          <p:nvPr>
            <p:ph idx="1"/>
          </p:nvPr>
        </p:nvSpPr>
        <p:spPr>
          <a:xfrm>
            <a:off x="179388" y="981075"/>
            <a:ext cx="8839200" cy="4906963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Generate gene/transcript expression estimates with cufflinks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Perform differential expression analysis with cuffmerge and cuffdiff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Summarize and visualize results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cummeRbund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Old school R methods</a:t>
            </a:r>
          </a:p>
        </p:txBody>
      </p:sp>
    </p:spTree>
    <p:extLst>
      <p:ext uri="{BB962C8B-B14F-4D97-AF65-F5344CB8AC3E}">
        <p14:creationId xmlns:p14="http://schemas.microsoft.com/office/powerpoint/2010/main" val="364537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4-i.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Generate expression estimates</a:t>
            </a:r>
          </a:p>
        </p:txBody>
      </p:sp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Calibri" charset="0"/>
                <a:ea typeface="ＭＳ Ｐゴシック" charset="0"/>
              </a:rPr>
              <a:t>The alignment SAM/BAM files generated in the previous step will now be used by cufflinks to calculate expression estimates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For all transcripts on the target chromosome 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Calibri" charset="0"/>
                <a:ea typeface="ＭＳ Ｐゴシック" charset="0"/>
              </a:rPr>
              <a:t>For this step an option, confusingly also called </a:t>
            </a:r>
            <a:r>
              <a:rPr lang="ja-JP" altLang="en-US" sz="2400">
                <a:latin typeface="Calibri" charset="0"/>
                <a:ea typeface="ＭＳ Ｐゴシック" charset="0"/>
              </a:rPr>
              <a:t>‘</a:t>
            </a:r>
            <a:r>
              <a:rPr lang="en-US" altLang="ja-JP" sz="2400">
                <a:latin typeface="Calibri" charset="0"/>
                <a:ea typeface="ＭＳ Ｐゴシック" charset="0"/>
              </a:rPr>
              <a:t>-G</a:t>
            </a:r>
            <a:r>
              <a:rPr lang="ja-JP" altLang="en-US" sz="2400">
                <a:latin typeface="Calibri" charset="0"/>
                <a:ea typeface="ＭＳ Ｐゴシック" charset="0"/>
              </a:rPr>
              <a:t>’</a:t>
            </a:r>
            <a:r>
              <a:rPr lang="en-US" altLang="ja-JP" sz="2400">
                <a:latin typeface="Calibri" charset="0"/>
                <a:ea typeface="ＭＳ Ｐゴシック" charset="0"/>
              </a:rPr>
              <a:t> is used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Forces cufflinks to calculate expression values for known transcripts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To discover novel transcripts with Cufflinks you should:</a:t>
            </a:r>
          </a:p>
          <a:p>
            <a:pPr lvl="2">
              <a:lnSpc>
                <a:spcPct val="90000"/>
              </a:lnSpc>
            </a:pPr>
            <a:r>
              <a:rPr lang="en-US" sz="1700" b="1">
                <a:latin typeface="Calibri" charset="0"/>
                <a:ea typeface="ＭＳ Ｐゴシック" charset="0"/>
              </a:rPr>
              <a:t>Not use the '-G' option.  De novo transcript assembly and estimation will be performed.  (we will try this in Module 4)  OR ...</a:t>
            </a:r>
          </a:p>
          <a:p>
            <a:pPr lvl="2">
              <a:lnSpc>
                <a:spcPct val="90000"/>
              </a:lnSpc>
            </a:pPr>
            <a:r>
              <a:rPr lang="en-US" sz="1700">
                <a:latin typeface="Calibri" charset="0"/>
                <a:ea typeface="ＭＳ Ｐゴシック" charset="0"/>
              </a:rPr>
              <a:t>Use the '-G' option along with the '-g' option.  Known transcripts will be used as a </a:t>
            </a:r>
            <a:r>
              <a:rPr lang="ja-JP" altLang="en-US" sz="1700">
                <a:latin typeface="Calibri" charset="0"/>
                <a:ea typeface="ＭＳ Ｐゴシック" charset="0"/>
              </a:rPr>
              <a:t>‘</a:t>
            </a:r>
            <a:r>
              <a:rPr lang="en-US" altLang="ja-JP" sz="1700">
                <a:latin typeface="Calibri" charset="0"/>
                <a:ea typeface="ＭＳ Ｐゴシック" charset="0"/>
              </a:rPr>
              <a:t>guide</a:t>
            </a:r>
            <a:r>
              <a:rPr lang="ja-JP" altLang="en-US" sz="1700">
                <a:latin typeface="Calibri" charset="0"/>
                <a:ea typeface="ＭＳ Ｐゴシック" charset="0"/>
              </a:rPr>
              <a:t>’</a:t>
            </a:r>
            <a:r>
              <a:rPr lang="en-US" altLang="ja-JP" sz="1700">
                <a:latin typeface="Calibri" charset="0"/>
                <a:ea typeface="ＭＳ Ｐゴシック" charset="0"/>
              </a:rPr>
              <a:t>, but novel transcripts will also be predicted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Calibri" charset="0"/>
                <a:ea typeface="ＭＳ Ｐゴシック" charset="0"/>
              </a:rPr>
              <a:t>This step will generate one isoform and one gene expression file for each library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Expression values are reported as </a:t>
            </a:r>
            <a:r>
              <a:rPr lang="ja-JP" altLang="en-US" sz="2000">
                <a:latin typeface="Calibri" charset="0"/>
                <a:ea typeface="ＭＳ Ｐゴシック" charset="0"/>
              </a:rPr>
              <a:t>‘</a:t>
            </a:r>
            <a:r>
              <a:rPr lang="en-US" altLang="ja-JP" sz="2000">
                <a:latin typeface="Calibri" charset="0"/>
                <a:ea typeface="ＭＳ Ｐゴシック" charset="0"/>
              </a:rPr>
              <a:t>FPKM</a:t>
            </a:r>
            <a:r>
              <a:rPr lang="ja-JP" altLang="en-US" sz="2000">
                <a:latin typeface="Calibri" charset="0"/>
                <a:ea typeface="ＭＳ Ｐゴシック" charset="0"/>
              </a:rPr>
              <a:t>’</a:t>
            </a:r>
            <a:r>
              <a:rPr lang="en-US" altLang="ja-JP" sz="2000">
                <a:latin typeface="Calibri" charset="0"/>
                <a:ea typeface="ＭＳ Ｐゴシック" charset="0"/>
              </a:rPr>
              <a:t>, or </a:t>
            </a:r>
            <a:r>
              <a:rPr lang="ja-JP" altLang="en-US" sz="2000">
                <a:latin typeface="Calibri" charset="0"/>
                <a:ea typeface="ＭＳ Ｐゴシック" charset="0"/>
              </a:rPr>
              <a:t>‘</a:t>
            </a:r>
            <a:r>
              <a:rPr lang="en-US" altLang="ja-JP" sz="2000" b="1">
                <a:latin typeface="Calibri" charset="0"/>
                <a:ea typeface="ＭＳ Ｐゴシック" charset="0"/>
              </a:rPr>
              <a:t>F</a:t>
            </a:r>
            <a:r>
              <a:rPr lang="en-US" altLang="ja-JP" sz="2000">
                <a:latin typeface="Calibri" charset="0"/>
                <a:ea typeface="ＭＳ Ｐゴシック" charset="0"/>
              </a:rPr>
              <a:t>ragments </a:t>
            </a:r>
            <a:r>
              <a:rPr lang="en-US" altLang="ja-JP" sz="2000" b="1">
                <a:latin typeface="Calibri" charset="0"/>
                <a:ea typeface="ＭＳ Ｐゴシック" charset="0"/>
              </a:rPr>
              <a:t>P</a:t>
            </a:r>
            <a:r>
              <a:rPr lang="en-US" altLang="ja-JP" sz="2000">
                <a:latin typeface="Calibri" charset="0"/>
                <a:ea typeface="ＭＳ Ｐゴシック" charset="0"/>
              </a:rPr>
              <a:t>er </a:t>
            </a:r>
            <a:r>
              <a:rPr lang="en-US" altLang="ja-JP" sz="2000" b="1">
                <a:latin typeface="Calibri" charset="0"/>
                <a:ea typeface="ＭＳ Ｐゴシック" charset="0"/>
              </a:rPr>
              <a:t>K</a:t>
            </a:r>
            <a:r>
              <a:rPr lang="en-US" altLang="ja-JP" sz="2000">
                <a:latin typeface="Calibri" charset="0"/>
                <a:ea typeface="ＭＳ Ｐゴシック" charset="0"/>
              </a:rPr>
              <a:t>ilobase of exon per million fragments </a:t>
            </a:r>
            <a:r>
              <a:rPr lang="en-US" altLang="ja-JP" sz="2000" b="1">
                <a:latin typeface="Calibri" charset="0"/>
                <a:ea typeface="ＭＳ Ｐゴシック" charset="0"/>
              </a:rPr>
              <a:t>M</a:t>
            </a:r>
            <a:r>
              <a:rPr lang="en-US" altLang="ja-JP" sz="2000">
                <a:latin typeface="Calibri" charset="0"/>
                <a:ea typeface="ＭＳ Ｐゴシック" charset="0"/>
              </a:rPr>
              <a:t>apped</a:t>
            </a:r>
            <a:r>
              <a:rPr lang="ja-JP" altLang="en-US" sz="2000">
                <a:latin typeface="Calibri" charset="0"/>
                <a:ea typeface="ＭＳ Ｐゴシック" charset="0"/>
              </a:rPr>
              <a:t>’</a:t>
            </a:r>
            <a:endParaRPr lang="en-US" altLang="ja-JP" sz="200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Where each </a:t>
            </a:r>
            <a:r>
              <a:rPr lang="ja-JP" altLang="en-US" sz="2000">
                <a:latin typeface="Calibri" charset="0"/>
                <a:ea typeface="ＭＳ Ｐゴシック" charset="0"/>
              </a:rPr>
              <a:t>‘</a:t>
            </a:r>
            <a:r>
              <a:rPr lang="en-US" altLang="ja-JP" sz="2000">
                <a:latin typeface="Calibri" charset="0"/>
                <a:ea typeface="ＭＳ Ｐゴシック" charset="0"/>
              </a:rPr>
              <a:t>fragment</a:t>
            </a:r>
            <a:r>
              <a:rPr lang="ja-JP" altLang="en-US" sz="2000">
                <a:latin typeface="Calibri" charset="0"/>
                <a:ea typeface="ＭＳ Ｐゴシック" charset="0"/>
              </a:rPr>
              <a:t>’</a:t>
            </a:r>
            <a:r>
              <a:rPr lang="en-US" altLang="ja-JP" sz="2000">
                <a:latin typeface="Calibri" charset="0"/>
                <a:ea typeface="ＭＳ Ｐゴシック" charset="0"/>
              </a:rPr>
              <a:t> corresponds to a read-pair mapped to the genome</a:t>
            </a:r>
            <a:endParaRPr lang="en-US" sz="20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5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dirty="0" smtClean="0">
                <a:latin typeface="Calibri" charset="0"/>
                <a:ea typeface="ＭＳ Ｐゴシック" charset="0"/>
                <a:cs typeface="ＭＳ Ｐゴシック" charset="0"/>
              </a:rPr>
              <a:t>4-i. </a:t>
            </a:r>
            <a:r>
              <a:rPr lang="en-US" altLang="ko-KR" dirty="0">
                <a:latin typeface="Calibri" charset="0"/>
                <a:ea typeface="ＭＳ Ｐゴシック" charset="0"/>
                <a:cs typeface="ＭＳ Ｐゴシック" charset="0"/>
              </a:rPr>
              <a:t>Generate expression estimates (Optional Alternatives)</a:t>
            </a:r>
          </a:p>
        </p:txBody>
      </p:sp>
      <p:sp>
        <p:nvSpPr>
          <p:cNvPr id="15362" name="Content Placeholder 6"/>
          <p:cNvSpPr>
            <a:spLocks noGrp="1"/>
          </p:cNvSpPr>
          <p:nvPr>
            <p:ph idx="1"/>
          </p:nvPr>
        </p:nvSpPr>
        <p:spPr>
          <a:xfrm>
            <a:off x="152400" y="1557338"/>
            <a:ext cx="8839200" cy="46910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The Alignment SAM/BAM files generated from STAR can also be used in cufflinks to generate expression estimates – exactly as above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Another alternative we will explore is a count-based method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We will use a program called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dirty="0" smtClean="0">
                <a:latin typeface="Calibri" charset="0"/>
                <a:ea typeface="ＭＳ Ｐゴシック" charset="0"/>
              </a:rPr>
              <a:t>-count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Requires name-sorted SAM file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We will count at the gene level (transcript-level is also possible)</a:t>
            </a:r>
          </a:p>
          <a:p>
            <a:pPr lvl="2">
              <a:lnSpc>
                <a:spcPct val="90000"/>
              </a:lnSpc>
              <a:defRPr/>
            </a:pPr>
            <a:endParaRPr lang="en-US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In the end we will have three expression estimates for each sample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err="1" smtClean="0">
                <a:latin typeface="Calibri" charset="0"/>
                <a:ea typeface="ＭＳ Ｐゴシック" charset="0"/>
              </a:rPr>
              <a:t>Tophat</a:t>
            </a:r>
            <a:r>
              <a:rPr lang="en-US" dirty="0" smtClean="0">
                <a:latin typeface="Calibri" charset="0"/>
                <a:ea typeface="ＭＳ Ｐゴシック" charset="0"/>
              </a:rPr>
              <a:t>/cufflinks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Calibri" charset="0"/>
                <a:ea typeface="ＭＳ Ｐゴシック" charset="0"/>
              </a:rPr>
              <a:t>STAR/cufflinks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err="1" smtClean="0">
                <a:latin typeface="Calibri" charset="0"/>
                <a:ea typeface="ＭＳ Ｐゴシック" charset="0"/>
              </a:rPr>
              <a:t>Tophat</a:t>
            </a:r>
            <a:r>
              <a:rPr lang="en-US" dirty="0" smtClean="0">
                <a:latin typeface="Calibri" charset="0"/>
                <a:ea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Htseq</a:t>
            </a:r>
            <a:r>
              <a:rPr lang="en-US" dirty="0" smtClean="0">
                <a:latin typeface="Calibri" charset="0"/>
                <a:ea typeface="ＭＳ Ｐゴシック" charset="0"/>
              </a:rPr>
              <a:t>-count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772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pPr eaLnBrk="1" hangingPunct="1"/>
            <a:r>
              <a:rPr lang="en-US" altLang="ko-KR" sz="3600" dirty="0" smtClean="0">
                <a:latin typeface="Calibri" charset="0"/>
                <a:ea typeface="ＭＳ Ｐゴシック" charset="0"/>
                <a:cs typeface="ＭＳ Ｐゴシック" charset="0"/>
              </a:rPr>
              <a:t>4-ii. </a:t>
            </a:r>
            <a:r>
              <a:rPr lang="en-US" altLang="ko-KR" sz="3600" dirty="0">
                <a:latin typeface="Calibri" charset="0"/>
                <a:ea typeface="ＭＳ Ｐゴシック" charset="0"/>
                <a:cs typeface="ＭＳ Ｐゴシック" charset="0"/>
              </a:rPr>
              <a:t>Perform differential expression analysis</a:t>
            </a:r>
          </a:p>
        </p:txBody>
      </p:sp>
      <p:sp>
        <p:nvSpPr>
          <p:cNvPr id="23554" name="Content Placeholder 6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49799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In this step we will use </a:t>
            </a:r>
            <a:r>
              <a:rPr lang="en-US" sz="2600" dirty="0" err="1">
                <a:latin typeface="Calibri" charset="0"/>
                <a:ea typeface="ＭＳ Ｐゴシック" charset="0"/>
              </a:rPr>
              <a:t>cuffmerge</a:t>
            </a:r>
            <a:r>
              <a:rPr lang="en-US" sz="2600" dirty="0">
                <a:latin typeface="Calibri" charset="0"/>
                <a:ea typeface="ＭＳ Ｐゴシック" charset="0"/>
              </a:rPr>
              <a:t> and </a:t>
            </a:r>
            <a:r>
              <a:rPr lang="en-US" sz="2600" dirty="0" err="1">
                <a:latin typeface="Calibri" charset="0"/>
                <a:ea typeface="ＭＳ Ｐゴシック" charset="0"/>
              </a:rPr>
              <a:t>cuffdiff</a:t>
            </a:r>
            <a:r>
              <a:rPr lang="en-US" sz="2600" dirty="0">
                <a:latin typeface="Calibri" charset="0"/>
                <a:ea typeface="ＭＳ Ｐゴシック" charset="0"/>
              </a:rPr>
              <a:t> to: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Combine expression estimates from our </a:t>
            </a:r>
            <a:r>
              <a:rPr lang="en-US" sz="2200" dirty="0" smtClean="0">
                <a:latin typeface="Calibri" charset="0"/>
                <a:ea typeface="ＭＳ Ｐゴシック" charset="0"/>
              </a:rPr>
              <a:t>6 </a:t>
            </a:r>
            <a:r>
              <a:rPr lang="en-US" sz="2200" dirty="0">
                <a:latin typeface="Calibri" charset="0"/>
                <a:ea typeface="ＭＳ Ｐゴシック" charset="0"/>
              </a:rPr>
              <a:t>libraries into more convenient files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Combine expression estimates across replicates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Compare </a:t>
            </a:r>
            <a:r>
              <a:rPr lang="en-US" sz="2200" dirty="0" smtClean="0">
                <a:latin typeface="Calibri" charset="0"/>
                <a:ea typeface="ＭＳ Ｐゴシック" charset="0"/>
              </a:rPr>
              <a:t>UHR vs</a:t>
            </a:r>
            <a:r>
              <a:rPr lang="en-US" sz="2200" dirty="0">
                <a:latin typeface="Calibri" charset="0"/>
                <a:ea typeface="ＭＳ Ｐゴシック" charset="0"/>
              </a:rPr>
              <a:t>. </a:t>
            </a:r>
            <a:r>
              <a:rPr lang="en-US" sz="2200" dirty="0" smtClean="0">
                <a:latin typeface="Calibri" charset="0"/>
                <a:ea typeface="ＭＳ Ｐゴシック" charset="0"/>
              </a:rPr>
              <a:t>HBR </a:t>
            </a:r>
            <a:r>
              <a:rPr lang="en-US" sz="2200" dirty="0">
                <a:latin typeface="Calibri" charset="0"/>
                <a:ea typeface="ＭＳ Ｐゴシック" charset="0"/>
              </a:rPr>
              <a:t>and identify significantly differentially expressed genes and isoforms (transcripts)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Note that these commands can get quite complicated when you have replicates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The positioning of spaces and commas, and grouping of libraries matters!</a:t>
            </a:r>
          </a:p>
          <a:p>
            <a:pPr>
              <a:lnSpc>
                <a:spcPct val="8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Comparisons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Calibri" charset="0"/>
                <a:ea typeface="ＭＳ Ｐゴシック" charset="0"/>
              </a:rPr>
              <a:t>Compare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UHR vs</a:t>
            </a:r>
            <a:r>
              <a:rPr lang="en-US" sz="1800" dirty="0">
                <a:latin typeface="Calibri" charset="0"/>
                <a:ea typeface="ＭＳ Ｐゴシック" charset="0"/>
              </a:rPr>
              <a:t>.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HBR </a:t>
            </a:r>
            <a:r>
              <a:rPr lang="en-US" sz="1800" dirty="0">
                <a:latin typeface="Calibri" charset="0"/>
                <a:ea typeface="ＭＳ Ｐゴシック" charset="0"/>
              </a:rPr>
              <a:t>using all replicates, for known (reference only mode) transcripts</a:t>
            </a:r>
          </a:p>
        </p:txBody>
      </p:sp>
    </p:spTree>
    <p:extLst>
      <p:ext uri="{BB962C8B-B14F-4D97-AF65-F5344CB8AC3E}">
        <p14:creationId xmlns:p14="http://schemas.microsoft.com/office/powerpoint/2010/main" val="3972694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52400" y="-26988"/>
            <a:ext cx="8839200" cy="1143001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4-iii. </a:t>
            </a:r>
            <a:r>
              <a:rPr lang="en-US" dirty="0">
                <a:latin typeface="Calibri" charset="0"/>
                <a:ea typeface="ＭＳ Ｐゴシック" charset="0"/>
              </a:rPr>
              <a:t>Summarize and visualize results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52400" y="1125538"/>
            <a:ext cx="8839200" cy="2403475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In this step we will run the R package </a:t>
            </a:r>
            <a:r>
              <a:rPr lang="en-US" dirty="0" err="1">
                <a:latin typeface="Calibri" charset="0"/>
                <a:ea typeface="ＭＳ Ｐゴシック" charset="0"/>
              </a:rPr>
              <a:t>cummeRbund</a:t>
            </a:r>
            <a:r>
              <a:rPr lang="en-US" dirty="0">
                <a:latin typeface="Calibri" charset="0"/>
                <a:ea typeface="ＭＳ Ｐゴシック" charset="0"/>
              </a:rPr>
              <a:t> to visualize our expression and differential expression results from </a:t>
            </a:r>
            <a:r>
              <a:rPr lang="en-US" dirty="0" err="1">
                <a:latin typeface="Calibri" charset="0"/>
                <a:ea typeface="ＭＳ Ｐゴシック" charset="0"/>
              </a:rPr>
              <a:t>Cuffdiff</a:t>
            </a:r>
            <a:r>
              <a:rPr lang="en-US" dirty="0">
                <a:latin typeface="Calibri" charset="0"/>
                <a:ea typeface="ＭＳ Ｐゴシック" charset="0"/>
              </a:rPr>
              <a:t>.</a:t>
            </a: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See online tutorial </a:t>
            </a:r>
            <a:r>
              <a:rPr lang="en-US" dirty="0">
                <a:latin typeface="Calibri" charset="0"/>
                <a:ea typeface="ＭＳ Ｐゴシック" charset="0"/>
              </a:rPr>
              <a:t>for details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  <a:hlinkClick r:id="rId3"/>
              </a:rPr>
              <a:t>http://compbio.mit.edu/cummeRbund/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>
                <a:latin typeface="Calibri" charset="0"/>
                <a:ea typeface="ＭＳ Ｐゴシック" charset="0"/>
                <a:hlinkClick r:id="rId4"/>
              </a:rPr>
              <a:t>http://compbio.mit.edu/cummeRbund/manual_2_0.html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pic>
        <p:nvPicPr>
          <p:cNvPr id="25603" name="Picture 3" descr="cummeRbund-manual-features_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05263"/>
            <a:ext cx="2095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cummeRbund-manual-geneset_plots_isoform_heatmap-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141788"/>
            <a:ext cx="18065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 descr="cummeRbund-manual-global_plots_volcano_1-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076700"/>
            <a:ext cx="208756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 descr="ENCODE_SCV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57"/>
          <a:stretch>
            <a:fillRect/>
          </a:stretch>
        </p:blipFill>
        <p:spPr bwMode="auto">
          <a:xfrm>
            <a:off x="6948488" y="4221163"/>
            <a:ext cx="1763712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336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Post</a:t>
            </a:r>
            <a:r>
              <a:rPr lang="en-US" dirty="0">
                <a:latin typeface="Calibri" charset="0"/>
                <a:ea typeface="ＭＳ Ｐゴシック" charset="0"/>
              </a:rPr>
              <a:t>-process output files (optional)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5056187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Cufflinks and Cuffdiff output various file formats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.fpkm_tracking, transcrips.gtf, and .diff files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In this step, we will explore the content of these files at the linux command line before importing them into R for more advanced summarization, plotting, etc.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If you are unfamiliar with R, this is an interactive statistical programming interface that can also be used for graphing and file data manipulation (i.e. an alternative to </a:t>
            </a:r>
            <a:r>
              <a:rPr lang="ja-JP" altLang="en-US">
                <a:latin typeface="Calibri" charset="0"/>
                <a:ea typeface="ＭＳ Ｐゴシック" charset="0"/>
              </a:rPr>
              <a:t>‘</a:t>
            </a:r>
            <a:r>
              <a:rPr lang="en-US" altLang="ja-JP">
                <a:latin typeface="Calibri" charset="0"/>
                <a:ea typeface="ＭＳ Ｐゴシック" charset="0"/>
              </a:rPr>
              <a:t>excel</a:t>
            </a:r>
            <a:r>
              <a:rPr lang="ja-JP" altLang="en-US">
                <a:latin typeface="Calibri" charset="0"/>
                <a:ea typeface="ＭＳ Ｐゴシック" charset="0"/>
              </a:rPr>
              <a:t>’</a:t>
            </a:r>
            <a:r>
              <a:rPr lang="en-US" altLang="ja-JP">
                <a:latin typeface="Calibri" charset="0"/>
                <a:ea typeface="ＭＳ Ｐゴシック" charset="0"/>
              </a:rPr>
              <a:t>)</a:t>
            </a:r>
          </a:p>
          <a:p>
            <a:pPr lvl="1"/>
            <a:r>
              <a:rPr lang="en-US" altLang="ja-JP">
                <a:latin typeface="Calibri" charset="0"/>
                <a:ea typeface="ＭＳ Ｐゴシック" charset="0"/>
                <a:hlinkClick r:id="rId3"/>
              </a:rPr>
              <a:t>http://cran.r-project.org/</a:t>
            </a:r>
            <a:endParaRPr lang="en-US" altLang="ja-JP">
              <a:latin typeface="Calibri" charset="0"/>
              <a:ea typeface="ＭＳ Ｐゴシック" charset="0"/>
            </a:endParaRPr>
          </a:p>
          <a:p>
            <a:pPr lvl="1"/>
            <a:endParaRPr lang="en-US" altLang="ja-JP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3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 sz="3600" dirty="0" smtClean="0">
                <a:latin typeface="Calibri" charset="0"/>
                <a:ea typeface="ＭＳ Ｐゴシック" charset="0"/>
              </a:rPr>
              <a:t>Summarize </a:t>
            </a:r>
            <a:r>
              <a:rPr lang="en-US" sz="3600" dirty="0">
                <a:latin typeface="Calibri" charset="0"/>
                <a:ea typeface="ＭＳ Ｐゴシック" charset="0"/>
              </a:rPr>
              <a:t>and visualize results</a:t>
            </a:r>
            <a:br>
              <a:rPr lang="en-US" sz="3600" dirty="0">
                <a:latin typeface="Calibri" charset="0"/>
                <a:ea typeface="ＭＳ Ｐゴシック" charset="0"/>
              </a:rPr>
            </a:br>
            <a:r>
              <a:rPr lang="en-US" sz="3600" dirty="0">
                <a:latin typeface="Calibri" charset="0"/>
                <a:ea typeface="ＭＳ Ｐゴシック" charset="0"/>
              </a:rPr>
              <a:t>(optional)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50561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In this step we will use R to summarize and visualize the results of the previous steps</a:t>
            </a:r>
          </a:p>
          <a:p>
            <a:pPr marL="342900" lvl="1" indent="-342900">
              <a:lnSpc>
                <a:spcPct val="90000"/>
              </a:lnSpc>
              <a:buFont typeface="Arial" charset="0"/>
              <a:buChar char="•"/>
            </a:pPr>
            <a:r>
              <a:rPr lang="en-US" sz="2600" dirty="0">
                <a:latin typeface="Calibri" charset="0"/>
                <a:ea typeface="ＭＳ Ｐゴシック" charset="0"/>
              </a:rPr>
              <a:t>Explanation of the R commands is provided in </a:t>
            </a:r>
            <a:r>
              <a:rPr lang="en-US" sz="2600" dirty="0" smtClean="0">
                <a:latin typeface="Calibri" charset="0"/>
                <a:ea typeface="ＭＳ Ｐゴシック" charset="0"/>
              </a:rPr>
              <a:t>the online wiki</a:t>
            </a:r>
            <a:endParaRPr lang="en-US" altLang="ja-JP" sz="26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charset="0"/>
                <a:ea typeface="ＭＳ Ｐゴシック" charset="0"/>
              </a:rPr>
              <a:t>Examples of the tasks performed:</a:t>
            </a:r>
          </a:p>
          <a:p>
            <a:pPr marL="342900" lvl="1" indent="-342900">
              <a:lnSpc>
                <a:spcPct val="9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Examine the expression estimates</a:t>
            </a:r>
          </a:p>
          <a:p>
            <a:pPr lvl="2">
              <a:lnSpc>
                <a:spcPct val="90000"/>
              </a:lnSpc>
            </a:pPr>
            <a:r>
              <a:rPr lang="en-US" sz="1900" dirty="0">
                <a:latin typeface="Calibri" charset="0"/>
                <a:ea typeface="ＭＳ Ｐゴシック" charset="0"/>
              </a:rPr>
              <a:t>How reproducible are the technical replicates?  </a:t>
            </a:r>
          </a:p>
          <a:p>
            <a:pPr lvl="2">
              <a:lnSpc>
                <a:spcPct val="90000"/>
              </a:lnSpc>
            </a:pPr>
            <a:r>
              <a:rPr lang="en-US" sz="1900" dirty="0">
                <a:latin typeface="Calibri" charset="0"/>
                <a:ea typeface="ＭＳ Ｐゴシック" charset="0"/>
              </a:rPr>
              <a:t>How well do the different library construction methods correlate? </a:t>
            </a:r>
          </a:p>
          <a:p>
            <a:pPr lvl="2">
              <a:lnSpc>
                <a:spcPct val="90000"/>
              </a:lnSpc>
            </a:pPr>
            <a:r>
              <a:rPr lang="en-US" sz="1900" dirty="0">
                <a:latin typeface="Calibri" charset="0"/>
                <a:ea typeface="ＭＳ Ｐゴシック" charset="0"/>
              </a:rPr>
              <a:t>Visualize the differences between/among replicates, library prep methods and tumor versus normal</a:t>
            </a:r>
          </a:p>
          <a:p>
            <a:pPr marL="342900" lvl="1" indent="-342900">
              <a:lnSpc>
                <a:spcPct val="90000"/>
              </a:lnSpc>
            </a:pPr>
            <a:r>
              <a:rPr lang="en-US" sz="2200" dirty="0">
                <a:latin typeface="Calibri" charset="0"/>
                <a:ea typeface="ＭＳ Ｐゴシック" charset="0"/>
              </a:rPr>
              <a:t>Examine the differential expression estimates</a:t>
            </a:r>
          </a:p>
          <a:p>
            <a:pPr lvl="2">
              <a:lnSpc>
                <a:spcPct val="90000"/>
              </a:lnSpc>
            </a:pPr>
            <a:r>
              <a:rPr lang="en-US" sz="1900" dirty="0">
                <a:latin typeface="Calibri" charset="0"/>
                <a:ea typeface="ＭＳ Ｐゴシック" charset="0"/>
              </a:rPr>
              <a:t>Visualize the expression estimates and highlight those genes that appear to be differentially expressed according to </a:t>
            </a:r>
            <a:r>
              <a:rPr lang="en-US" sz="1900" dirty="0" err="1">
                <a:latin typeface="Calibri" charset="0"/>
                <a:ea typeface="ＭＳ Ｐゴシック" charset="0"/>
              </a:rPr>
              <a:t>cuffdiff</a:t>
            </a:r>
            <a:endParaRPr lang="en-US" sz="1900" dirty="0">
              <a:latin typeface="Calibri" charset="0"/>
              <a:ea typeface="ＭＳ Ｐゴシック" charset="0"/>
            </a:endParaRPr>
          </a:p>
          <a:p>
            <a:pPr lvl="2">
              <a:lnSpc>
                <a:spcPct val="90000"/>
              </a:lnSpc>
            </a:pPr>
            <a:r>
              <a:rPr lang="en-US" sz="1900" dirty="0">
                <a:latin typeface="Calibri" charset="0"/>
                <a:ea typeface="ＭＳ Ｐゴシック" charset="0"/>
              </a:rPr>
              <a:t>Generate a list of the top differentially expressed genes</a:t>
            </a:r>
          </a:p>
          <a:p>
            <a:pPr>
              <a:lnSpc>
                <a:spcPct val="90000"/>
              </a:lnSpc>
            </a:pPr>
            <a:endParaRPr lang="en-US" sz="26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6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29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152400" y="44450"/>
            <a:ext cx="8839200" cy="1143000"/>
          </a:xfrm>
        </p:spPr>
        <p:txBody>
          <a:bodyPr/>
          <a:lstStyle/>
          <a:p>
            <a:r>
              <a:rPr lang="en-US" sz="3200" dirty="0" smtClean="0">
                <a:latin typeface="Calibri" charset="0"/>
                <a:ea typeface="ＭＳ Ｐゴシック" charset="0"/>
              </a:rPr>
              <a:t>Perform </a:t>
            </a:r>
            <a:r>
              <a:rPr lang="en-US" sz="3200" dirty="0">
                <a:latin typeface="Calibri" charset="0"/>
                <a:ea typeface="ＭＳ Ｐゴシック" charset="0"/>
              </a:rPr>
              <a:t>differential expression analysis with </a:t>
            </a:r>
            <a:r>
              <a:rPr lang="en-US" sz="3200" dirty="0" err="1">
                <a:latin typeface="Calibri" charset="0"/>
                <a:ea typeface="ＭＳ Ｐゴシック" charset="0"/>
              </a:rPr>
              <a:t>edgeR</a:t>
            </a:r>
            <a:r>
              <a:rPr lang="en-US" sz="3200" dirty="0">
                <a:latin typeface="Calibri" charset="0"/>
                <a:ea typeface="ＭＳ Ｐゴシック" charset="0"/>
              </a:rPr>
              <a:t> using </a:t>
            </a:r>
            <a:r>
              <a:rPr lang="en-US" sz="3200" dirty="0" err="1">
                <a:latin typeface="Calibri" charset="0"/>
                <a:ea typeface="ＭＳ Ｐゴシック" charset="0"/>
              </a:rPr>
              <a:t>htseq</a:t>
            </a:r>
            <a:r>
              <a:rPr lang="en-US" sz="3200" dirty="0">
                <a:latin typeface="Calibri" charset="0"/>
                <a:ea typeface="ＭＳ Ｐゴシック" charset="0"/>
              </a:rPr>
              <a:t> output (optional)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152400" y="1268413"/>
            <a:ext cx="8839200" cy="50561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Make use of raw counts generated by htseq-count</a:t>
            </a:r>
          </a:p>
          <a:p>
            <a:pPr>
              <a:lnSpc>
                <a:spcPct val="9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Load into R and process with edgeR package</a:t>
            </a:r>
          </a:p>
          <a:p>
            <a:pPr>
              <a:lnSpc>
                <a:spcPct val="90000"/>
              </a:lnSpc>
            </a:pPr>
            <a:r>
              <a:rPr lang="en-US" sz="2600">
                <a:latin typeface="Calibri" charset="0"/>
                <a:ea typeface="ＭＳ Ｐゴシック" charset="0"/>
              </a:rPr>
              <a:t>Compare significantly differentially expressed genes from two methods</a:t>
            </a:r>
          </a:p>
          <a:p>
            <a:pPr>
              <a:lnSpc>
                <a:spcPct val="90000"/>
              </a:lnSpc>
            </a:pPr>
            <a:endParaRPr lang="en-US" sz="2600">
              <a:latin typeface="Calibri" charset="0"/>
              <a:ea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0528" t="20392" r="10234" b="25227"/>
          <a:stretch/>
        </p:blipFill>
        <p:spPr>
          <a:xfrm>
            <a:off x="2162187" y="2780928"/>
            <a:ext cx="4930093" cy="338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06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Analysis of ERCC spike-in expression and differential expression (optional)</a:t>
            </a:r>
            <a:endParaRPr lang="en-US" sz="3600" dirty="0"/>
          </a:p>
        </p:txBody>
      </p:sp>
      <p:pic>
        <p:nvPicPr>
          <p:cNvPr id="6" name="Content Placeholder 5" descr="Screen Shot 2014-11-17 at 5.29.5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97" r="-18197"/>
          <a:stretch>
            <a:fillRect/>
          </a:stretch>
        </p:blipFill>
        <p:spPr>
          <a:xfrm>
            <a:off x="0" y="3789040"/>
            <a:ext cx="3960666" cy="2116832"/>
          </a:xfrm>
        </p:spPr>
      </p:pic>
      <p:pic>
        <p:nvPicPr>
          <p:cNvPr id="7" name="Picture 6" descr="Screen Shot 2014-11-17 at 5.30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853803"/>
            <a:ext cx="2844637" cy="2558440"/>
          </a:xfrm>
          <a:prstGeom prst="rect">
            <a:avLst/>
          </a:prstGeom>
        </p:spPr>
      </p:pic>
      <p:pic>
        <p:nvPicPr>
          <p:cNvPr id="8" name="Picture 7" descr="Screen Shot 2014-11-17 at 5.30.2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861048"/>
            <a:ext cx="2866380" cy="2425399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97296" y="1628453"/>
            <a:ext cx="8839200" cy="244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Calibri"/>
                <a:ea typeface="ＭＳ Ｐゴシック" pitchFamily="-28" charset="-128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600" dirty="0">
                <a:latin typeface="Calibri" charset="0"/>
                <a:ea typeface="ＭＳ Ｐゴシック" charset="0"/>
                <a:hlinkClick r:id="rId5"/>
              </a:rPr>
              <a:t>https://tools.lifetechnologies.com/content/sfs/manuals/cms_086340.</a:t>
            </a:r>
            <a:r>
              <a:rPr lang="en-US" sz="2600" dirty="0" smtClean="0">
                <a:latin typeface="Calibri" charset="0"/>
                <a:ea typeface="ＭＳ Ｐゴシック" charset="0"/>
                <a:hlinkClick r:id="rId5"/>
              </a:rPr>
              <a:t>pdf</a:t>
            </a:r>
            <a:endParaRPr lang="en-US" sz="2600" dirty="0" smtClean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Calibri" charset="0"/>
                <a:ea typeface="ＭＳ Ｐゴシック" charset="0"/>
              </a:rPr>
              <a:t>Lower Limit of Detection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Calibri" charset="0"/>
                <a:ea typeface="ＭＳ Ｐゴシック" charset="0"/>
              </a:rPr>
              <a:t>Dynamic Range (dose response)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latin typeface="Calibri" charset="0"/>
                <a:ea typeface="ＭＳ Ｐゴシック" charset="0"/>
              </a:rPr>
              <a:t>Fold-change response (DE)</a:t>
            </a:r>
          </a:p>
          <a:p>
            <a:pPr>
              <a:lnSpc>
                <a:spcPct val="90000"/>
              </a:lnSpc>
            </a:pPr>
            <a:endParaRPr lang="en-US" sz="26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636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2535238"/>
          </a:xfrm>
          <a:solidFill>
            <a:schemeClr val="tx1"/>
          </a:solidFill>
        </p:spPr>
        <p:txBody>
          <a:bodyPr anchor="ctr"/>
          <a:lstStyle/>
          <a:p>
            <a:pPr algn="ctr">
              <a:buFont typeface="Arial" charset="0"/>
              <a:buNone/>
            </a:pPr>
            <a:r>
              <a:rPr lang="en-US" sz="4400" dirty="0" smtClean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We </a:t>
            </a:r>
            <a:r>
              <a:rPr lang="en-US" sz="4400" dirty="0">
                <a:solidFill>
                  <a:schemeClr val="bg1"/>
                </a:solidFill>
                <a:latin typeface="Calibri" charset="0"/>
                <a:ea typeface="ＭＳ Ｐゴシック" charset="0"/>
              </a:rPr>
              <a:t>are on a Coffee Break &amp; Networking Session</a:t>
            </a:r>
          </a:p>
        </p:txBody>
      </p:sp>
      <p:pic>
        <p:nvPicPr>
          <p:cNvPr id="3" name="Picture 2" descr="CSHL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69160"/>
            <a:ext cx="2594868" cy="9945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NYGC_logo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37112"/>
            <a:ext cx="2224796" cy="1483197"/>
          </a:xfrm>
          <a:prstGeom prst="rect">
            <a:avLst/>
          </a:prstGeom>
        </p:spPr>
      </p:pic>
      <p:pic>
        <p:nvPicPr>
          <p:cNvPr id="2" name="Picture 1" descr="bioinformatics-c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97" y="3151943"/>
            <a:ext cx="2823006" cy="1213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10035</TotalTime>
  <Words>812</Words>
  <Application>Microsoft Macintosh PowerPoint</Application>
  <PresentationFormat>On-screen Show (4:3)</PresentationFormat>
  <Paragraphs>91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Canadian Bioinformatics Workshops</vt:lpstr>
      <vt:lpstr>PowerPoint Presentation</vt:lpstr>
      <vt:lpstr>PowerPoint Presentation</vt:lpstr>
      <vt:lpstr>PowerPoint Presentation</vt:lpstr>
      <vt:lpstr>Learning Objectives of Tutorial</vt:lpstr>
      <vt:lpstr>4-i. Generate expression estimates</vt:lpstr>
      <vt:lpstr>4-i. Generate expression estimates (Optional Alternatives)</vt:lpstr>
      <vt:lpstr>4-ii. Perform differential expression analysis</vt:lpstr>
      <vt:lpstr>4-iii. Summarize and visualize results</vt:lpstr>
      <vt:lpstr>Post-process output files (optional)</vt:lpstr>
      <vt:lpstr>Summarize and visualize results (optional)</vt:lpstr>
      <vt:lpstr>Perform differential expression analysis with edgeR using htseq output (optional)</vt:lpstr>
      <vt:lpstr>Analysis of ERCC spike-in expression and differential expression (optional)</vt:lpstr>
      <vt:lpstr>PowerPoint Presentation</vt:lpstr>
    </vt:vector>
  </TitlesOfParts>
  <Company>Boston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Stromberg</dc:creator>
  <cp:lastModifiedBy>The  Genome Institute</cp:lastModifiedBy>
  <cp:revision>655</cp:revision>
  <dcterms:created xsi:type="dcterms:W3CDTF">2010-04-21T18:53:51Z</dcterms:created>
  <dcterms:modified xsi:type="dcterms:W3CDTF">2015-03-07T22:21:48Z</dcterms:modified>
</cp:coreProperties>
</file>